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Bold" charset="1" panose="020B0806030504020204"/>
      <p:regular r:id="rId18"/>
    </p:embeddedFont>
    <p:embeddedFont>
      <p:font typeface="TT Norms Bold" charset="1" panose="02000803030000020004"/>
      <p:regular r:id="rId19"/>
    </p:embeddedFont>
    <p:embeddedFont>
      <p:font typeface="TT Norms Italics" charset="1" panose="02000503030000090003"/>
      <p:regular r:id="rId20"/>
    </p:embeddedFont>
    <p:embeddedFont>
      <p:font typeface="TT Norms" charset="1" panose="020005030300000200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../media/image63.jpeg" Type="http://schemas.openxmlformats.org/officeDocument/2006/relationships/image"/><Relationship Id="rId2" Target="../media/image1.jpeg" Type="http://schemas.openxmlformats.org/officeDocument/2006/relationships/image"/><Relationship Id="rId20" Target="../media/image64.jpeg" Type="http://schemas.openxmlformats.org/officeDocument/2006/relationships/image"/><Relationship Id="rId21" Target="../media/image65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34.png" Type="http://schemas.openxmlformats.org/officeDocument/2006/relationships/image"/><Relationship Id="rId16" Target="../media/image68.svg" Type="http://schemas.openxmlformats.org/officeDocument/2006/relationships/image"/><Relationship Id="rId17" Target="../media/image69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2" Target="../media/image1.jpeg" Type="http://schemas.openxmlformats.org/officeDocument/2006/relationships/image"/><Relationship Id="rId3" Target="../media/image70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jpeg" Type="http://schemas.openxmlformats.org/officeDocument/2006/relationships/image"/><Relationship Id="rId14" Target="../media/image21.jpeg" Type="http://schemas.openxmlformats.org/officeDocument/2006/relationships/image"/><Relationship Id="rId15" Target="../media/image22.jpeg" Type="http://schemas.openxmlformats.org/officeDocument/2006/relationships/image"/><Relationship Id="rId16" Target="../media/image23.jpeg" Type="http://schemas.openxmlformats.org/officeDocument/2006/relationships/image"/><Relationship Id="rId17" Target="../media/image4.png" Type="http://schemas.openxmlformats.org/officeDocument/2006/relationships/image"/><Relationship Id="rId18" Target="../media/image5.svg" Type="http://schemas.openxmlformats.org/officeDocument/2006/relationships/image"/><Relationship Id="rId19" Target="../media/image24.png" Type="http://schemas.openxmlformats.org/officeDocument/2006/relationships/image"/><Relationship Id="rId2" Target="../media/image1.jpeg" Type="http://schemas.openxmlformats.org/officeDocument/2006/relationships/image"/><Relationship Id="rId20" Target="../media/image25.sv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jpe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1174" y="-339102"/>
            <a:ext cx="13168026" cy="11316273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87" y="0"/>
              <a:ext cx="8060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6026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64457" y="-2501277"/>
            <a:ext cx="13708112" cy="11783448"/>
            <a:chOff x="0" y="0"/>
            <a:chExt cx="812800" cy="698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253" y="0"/>
              <a:ext cx="806295" cy="698680"/>
            </a:xfrm>
            <a:custGeom>
              <a:avLst/>
              <a:gdLst/>
              <a:ahLst/>
              <a:cxnLst/>
              <a:rect r="r" b="b" t="t" l="l"/>
              <a:pathLst>
                <a:path h="698680" w="806295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81393" y="7918934"/>
            <a:ext cx="4883744" cy="4273276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4952" y="36798"/>
              <a:ext cx="762896" cy="674402"/>
            </a:xfrm>
            <a:custGeom>
              <a:avLst/>
              <a:gdLst/>
              <a:ahLst/>
              <a:cxnLst/>
              <a:rect r="r" b="b" t="t" l="l"/>
              <a:pathLst>
                <a:path h="674402" w="762896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185256" y="9686925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7265" y="40210"/>
              <a:ext cx="758270" cy="670990"/>
            </a:xfrm>
            <a:custGeom>
              <a:avLst/>
              <a:gdLst/>
              <a:ahLst/>
              <a:cxnLst/>
              <a:rect r="r" b="b" t="t" l="l"/>
              <a:pathLst>
                <a:path h="670990" w="75827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15187" y="-2501277"/>
            <a:ext cx="4656068" cy="4114800"/>
          </a:xfrm>
          <a:custGeom>
            <a:avLst/>
            <a:gdLst/>
            <a:ahLst/>
            <a:cxnLst/>
            <a:rect r="r" b="b" t="t" l="l"/>
            <a:pathLst>
              <a:path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85256" y="-339102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6714" y="2021938"/>
            <a:ext cx="9137786" cy="7852785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508" y="0"/>
              <a:ext cx="799785" cy="698500"/>
            </a:xfrm>
            <a:custGeom>
              <a:avLst/>
              <a:gdLst/>
              <a:ahLst/>
              <a:cxnLst/>
              <a:rect r="r" b="b" t="t" l="l"/>
              <a:pathLst>
                <a:path h="698500" w="799785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61771" lIns="61771" bIns="61771" rIns="61771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65075" y="-26022"/>
            <a:ext cx="3688055" cy="908183"/>
          </a:xfrm>
          <a:custGeom>
            <a:avLst/>
            <a:gdLst/>
            <a:ahLst/>
            <a:cxnLst/>
            <a:rect r="r" b="b" t="t" l="l"/>
            <a:pathLst>
              <a:path h="908183" w="3688055">
                <a:moveTo>
                  <a:pt x="0" y="0"/>
                </a:moveTo>
                <a:lnTo>
                  <a:pt x="3688055" y="0"/>
                </a:lnTo>
                <a:lnTo>
                  <a:pt x="3688055" y="908184"/>
                </a:lnTo>
                <a:lnTo>
                  <a:pt x="0" y="90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13394" y="2809710"/>
            <a:ext cx="7304426" cy="6277241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106" y="0"/>
              <a:ext cx="800588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88">
                  <a:moveTo>
                    <a:pt x="790704" y="376734"/>
                  </a:moveTo>
                  <a:lnTo>
                    <a:pt x="619484" y="671016"/>
                  </a:lnTo>
                  <a:cubicBezTo>
                    <a:pt x="609584" y="688032"/>
                    <a:pt x="591383" y="698500"/>
                    <a:pt x="571697" y="698500"/>
                  </a:cubicBezTo>
                  <a:lnTo>
                    <a:pt x="228891" y="698500"/>
                  </a:lnTo>
                  <a:cubicBezTo>
                    <a:pt x="209205" y="698500"/>
                    <a:pt x="191004" y="688032"/>
                    <a:pt x="181104" y="671016"/>
                  </a:cubicBezTo>
                  <a:lnTo>
                    <a:pt x="9884" y="376734"/>
                  </a:lnTo>
                  <a:cubicBezTo>
                    <a:pt x="0" y="359744"/>
                    <a:pt x="0" y="338756"/>
                    <a:pt x="9884" y="321766"/>
                  </a:cubicBezTo>
                  <a:lnTo>
                    <a:pt x="181104" y="27484"/>
                  </a:lnTo>
                  <a:cubicBezTo>
                    <a:pt x="191004" y="10468"/>
                    <a:pt x="209205" y="0"/>
                    <a:pt x="228891" y="0"/>
                  </a:cubicBezTo>
                  <a:lnTo>
                    <a:pt x="571697" y="0"/>
                  </a:lnTo>
                  <a:cubicBezTo>
                    <a:pt x="591383" y="0"/>
                    <a:pt x="609584" y="10468"/>
                    <a:pt x="619484" y="27484"/>
                  </a:cubicBezTo>
                  <a:lnTo>
                    <a:pt x="790704" y="321766"/>
                  </a:lnTo>
                  <a:cubicBezTo>
                    <a:pt x="800588" y="338756"/>
                    <a:pt x="800588" y="359744"/>
                    <a:pt x="790704" y="376734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763269" y="1554381"/>
            <a:ext cx="6533487" cy="5697298"/>
          </a:xfrm>
          <a:custGeom>
            <a:avLst/>
            <a:gdLst/>
            <a:ahLst/>
            <a:cxnLst/>
            <a:rect r="r" b="b" t="t" l="l"/>
            <a:pathLst>
              <a:path h="5697298" w="6533487">
                <a:moveTo>
                  <a:pt x="0" y="0"/>
                </a:moveTo>
                <a:lnTo>
                  <a:pt x="6533487" y="0"/>
                </a:lnTo>
                <a:lnTo>
                  <a:pt x="6533487" y="5697298"/>
                </a:lnTo>
                <a:lnTo>
                  <a:pt x="0" y="56972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231" t="-3649" r="0" b="-3649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665138" y="8736361"/>
            <a:ext cx="4622862" cy="52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0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Sección 001-D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5568" y="5048250"/>
            <a:ext cx="7600078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Proceso de Aduana</a:t>
            </a:r>
            <a:r>
              <a:rPr lang="en-US" sz="3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</a:p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- Modernización de los Sistemas-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94485" y="2781329"/>
            <a:ext cx="306763" cy="1333471"/>
          </a:xfrm>
          <a:custGeom>
            <a:avLst/>
            <a:gdLst/>
            <a:ahLst/>
            <a:cxnLst/>
            <a:rect r="r" b="b" t="t" l="l"/>
            <a:pathLst>
              <a:path h="1333471" w="306763">
                <a:moveTo>
                  <a:pt x="0" y="0"/>
                </a:moveTo>
                <a:lnTo>
                  <a:pt x="306763" y="0"/>
                </a:lnTo>
                <a:lnTo>
                  <a:pt x="306763" y="1333471"/>
                </a:lnTo>
                <a:lnTo>
                  <a:pt x="0" y="1333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4010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5722224" y="4594602"/>
            <a:ext cx="5310317" cy="5136277"/>
            <a:chOff x="0" y="0"/>
            <a:chExt cx="812800" cy="7861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818" y="26626"/>
              <a:ext cx="781165" cy="759535"/>
            </a:xfrm>
            <a:custGeom>
              <a:avLst/>
              <a:gdLst/>
              <a:ahLst/>
              <a:cxnLst/>
              <a:rect r="r" b="b" t="t" l="l"/>
              <a:pathLst>
                <a:path h="759535" w="781165">
                  <a:moveTo>
                    <a:pt x="410667" y="12227"/>
                  </a:moveTo>
                  <a:lnTo>
                    <a:pt x="776897" y="720682"/>
                  </a:lnTo>
                  <a:cubicBezTo>
                    <a:pt x="781164" y="728937"/>
                    <a:pt x="780820" y="738818"/>
                    <a:pt x="775988" y="746755"/>
                  </a:cubicBezTo>
                  <a:cubicBezTo>
                    <a:pt x="771156" y="754691"/>
                    <a:pt x="762537" y="759535"/>
                    <a:pt x="753245" y="759535"/>
                  </a:cubicBezTo>
                  <a:lnTo>
                    <a:pt x="27919" y="759535"/>
                  </a:lnTo>
                  <a:cubicBezTo>
                    <a:pt x="18627" y="759535"/>
                    <a:pt x="10008" y="754691"/>
                    <a:pt x="5176" y="746755"/>
                  </a:cubicBezTo>
                  <a:cubicBezTo>
                    <a:pt x="344" y="738818"/>
                    <a:pt x="0" y="728937"/>
                    <a:pt x="4267" y="720682"/>
                  </a:cubicBezTo>
                  <a:lnTo>
                    <a:pt x="370497" y="12227"/>
                  </a:lnTo>
                  <a:cubicBezTo>
                    <a:pt x="374380" y="4717"/>
                    <a:pt x="382128" y="0"/>
                    <a:pt x="390582" y="0"/>
                  </a:cubicBezTo>
                  <a:cubicBezTo>
                    <a:pt x="399036" y="0"/>
                    <a:pt x="406784" y="4717"/>
                    <a:pt x="410667" y="122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8328"/>
              <a:ext cx="558800" cy="43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792944" y="4450971"/>
            <a:ext cx="22080944" cy="4969855"/>
            <a:chOff x="0" y="0"/>
            <a:chExt cx="1800779" cy="405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705" y="0"/>
              <a:ext cx="1793369" cy="405309"/>
            </a:xfrm>
            <a:custGeom>
              <a:avLst/>
              <a:gdLst/>
              <a:ahLst/>
              <a:cxnLst/>
              <a:rect r="r" b="b" t="t" l="l"/>
              <a:pathLst>
                <a:path h="405309" w="1793369">
                  <a:moveTo>
                    <a:pt x="1583355" y="0"/>
                  </a:moveTo>
                  <a:lnTo>
                    <a:pt x="6813" y="0"/>
                  </a:lnTo>
                  <a:cubicBezTo>
                    <a:pt x="4562" y="0"/>
                    <a:pt x="2471" y="1166"/>
                    <a:pt x="1288" y="3082"/>
                  </a:cubicBezTo>
                  <a:cubicBezTo>
                    <a:pt x="106" y="4998"/>
                    <a:pt x="0" y="7390"/>
                    <a:pt x="1009" y="9403"/>
                  </a:cubicBezTo>
                  <a:lnTo>
                    <a:pt x="194781" y="395906"/>
                  </a:lnTo>
                  <a:cubicBezTo>
                    <a:pt x="197671" y="401670"/>
                    <a:pt x="203566" y="405309"/>
                    <a:pt x="210013" y="405309"/>
                  </a:cubicBezTo>
                  <a:lnTo>
                    <a:pt x="1786555" y="405309"/>
                  </a:lnTo>
                  <a:cubicBezTo>
                    <a:pt x="1788807" y="405309"/>
                    <a:pt x="1790898" y="404143"/>
                    <a:pt x="1792080" y="402227"/>
                  </a:cubicBezTo>
                  <a:cubicBezTo>
                    <a:pt x="1793263" y="400311"/>
                    <a:pt x="1793369" y="397919"/>
                    <a:pt x="1792360" y="395906"/>
                  </a:cubicBezTo>
                  <a:lnTo>
                    <a:pt x="1598588" y="9403"/>
                  </a:lnTo>
                  <a:cubicBezTo>
                    <a:pt x="1595698" y="3639"/>
                    <a:pt x="1589803" y="0"/>
                    <a:pt x="1583355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97579" cy="471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10481927">
            <a:off x="16784572" y="4861938"/>
            <a:ext cx="4338708" cy="4105502"/>
          </a:xfrm>
          <a:custGeom>
            <a:avLst/>
            <a:gdLst/>
            <a:ahLst/>
            <a:cxnLst/>
            <a:rect r="r" b="b" t="t" l="l"/>
            <a:pathLst>
              <a:path h="4105502" w="4338708">
                <a:moveTo>
                  <a:pt x="4338707" y="0"/>
                </a:moveTo>
                <a:lnTo>
                  <a:pt x="0" y="0"/>
                </a:lnTo>
                <a:lnTo>
                  <a:pt x="0" y="4105502"/>
                </a:lnTo>
                <a:lnTo>
                  <a:pt x="4338707" y="4105502"/>
                </a:lnTo>
                <a:lnTo>
                  <a:pt x="4338707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269885" y="-2139480"/>
            <a:ext cx="3825635" cy="3380905"/>
          </a:xfrm>
          <a:custGeom>
            <a:avLst/>
            <a:gdLst/>
            <a:ahLst/>
            <a:cxnLst/>
            <a:rect r="r" b="b" t="t" l="l"/>
            <a:pathLst>
              <a:path h="3380905" w="3825635">
                <a:moveTo>
                  <a:pt x="0" y="0"/>
                </a:moveTo>
                <a:lnTo>
                  <a:pt x="3825635" y="0"/>
                </a:lnTo>
                <a:lnTo>
                  <a:pt x="3825635" y="3380905"/>
                </a:lnTo>
                <a:lnTo>
                  <a:pt x="0" y="3380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-397581" y="9002682"/>
            <a:ext cx="1022473" cy="511236"/>
          </a:xfrm>
          <a:custGeom>
            <a:avLst/>
            <a:gdLst/>
            <a:ahLst/>
            <a:cxnLst/>
            <a:rect r="r" b="b" t="t" l="l"/>
            <a:pathLst>
              <a:path h="511236" w="1022473">
                <a:moveTo>
                  <a:pt x="0" y="0"/>
                </a:moveTo>
                <a:lnTo>
                  <a:pt x="1022473" y="0"/>
                </a:lnTo>
                <a:lnTo>
                  <a:pt x="1022473" y="511236"/>
                </a:lnTo>
                <a:lnTo>
                  <a:pt x="0" y="511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1258" y="-251724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99714" y="4522787"/>
            <a:ext cx="858706" cy="1170298"/>
          </a:xfrm>
          <a:custGeom>
            <a:avLst/>
            <a:gdLst/>
            <a:ahLst/>
            <a:cxnLst/>
            <a:rect r="r" b="b" t="t" l="l"/>
            <a:pathLst>
              <a:path h="1170298" w="858706">
                <a:moveTo>
                  <a:pt x="0" y="0"/>
                </a:moveTo>
                <a:lnTo>
                  <a:pt x="858706" y="0"/>
                </a:lnTo>
                <a:lnTo>
                  <a:pt x="858706" y="1170298"/>
                </a:lnTo>
                <a:lnTo>
                  <a:pt x="0" y="1170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29424" y="4744813"/>
            <a:ext cx="793066" cy="1057421"/>
          </a:xfrm>
          <a:custGeom>
            <a:avLst/>
            <a:gdLst/>
            <a:ahLst/>
            <a:cxnLst/>
            <a:rect r="r" b="b" t="t" l="l"/>
            <a:pathLst>
              <a:path h="1057421" w="793066">
                <a:moveTo>
                  <a:pt x="0" y="0"/>
                </a:moveTo>
                <a:lnTo>
                  <a:pt x="793066" y="0"/>
                </a:lnTo>
                <a:lnTo>
                  <a:pt x="793066" y="1057421"/>
                </a:lnTo>
                <a:lnTo>
                  <a:pt x="0" y="10574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871993" y="37294"/>
            <a:ext cx="6624656" cy="4413677"/>
          </a:xfrm>
          <a:custGeom>
            <a:avLst/>
            <a:gdLst/>
            <a:ahLst/>
            <a:cxnLst/>
            <a:rect r="r" b="b" t="t" l="l"/>
            <a:pathLst>
              <a:path h="4413677" w="6624656">
                <a:moveTo>
                  <a:pt x="0" y="0"/>
                </a:moveTo>
                <a:lnTo>
                  <a:pt x="6624657" y="0"/>
                </a:lnTo>
                <a:lnTo>
                  <a:pt x="6624657" y="4413677"/>
                </a:lnTo>
                <a:lnTo>
                  <a:pt x="0" y="441367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29061" y="-45592"/>
            <a:ext cx="6893162" cy="4592569"/>
          </a:xfrm>
          <a:custGeom>
            <a:avLst/>
            <a:gdLst/>
            <a:ahLst/>
            <a:cxnLst/>
            <a:rect r="r" b="b" t="t" l="l"/>
            <a:pathLst>
              <a:path h="4592569" w="6893162">
                <a:moveTo>
                  <a:pt x="0" y="0"/>
                </a:moveTo>
                <a:lnTo>
                  <a:pt x="6893163" y="0"/>
                </a:lnTo>
                <a:lnTo>
                  <a:pt x="6893163" y="4592569"/>
                </a:lnTo>
                <a:lnTo>
                  <a:pt x="0" y="459256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17742" y="5898939"/>
            <a:ext cx="3491857" cy="727774"/>
            <a:chOff x="0" y="0"/>
            <a:chExt cx="919666" cy="191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9666" cy="191677"/>
            </a:xfrm>
            <a:custGeom>
              <a:avLst/>
              <a:gdLst/>
              <a:ahLst/>
              <a:cxnLst/>
              <a:rect r="r" b="b" t="t" l="l"/>
              <a:pathLst>
                <a:path h="191677" w="919666">
                  <a:moveTo>
                    <a:pt x="0" y="0"/>
                  </a:moveTo>
                  <a:lnTo>
                    <a:pt x="919666" y="0"/>
                  </a:lnTo>
                  <a:lnTo>
                    <a:pt x="919666" y="191677"/>
                  </a:lnTo>
                  <a:lnTo>
                    <a:pt x="0" y="191677"/>
                  </a:ln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919666" cy="25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ALCANCE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740886" y="4594602"/>
            <a:ext cx="1088175" cy="1088175"/>
          </a:xfrm>
          <a:custGeom>
            <a:avLst/>
            <a:gdLst/>
            <a:ahLst/>
            <a:cxnLst/>
            <a:rect r="r" b="b" t="t" l="l"/>
            <a:pathLst>
              <a:path h="1088175" w="1088175">
                <a:moveTo>
                  <a:pt x="0" y="0"/>
                </a:moveTo>
                <a:lnTo>
                  <a:pt x="1088175" y="0"/>
                </a:lnTo>
                <a:lnTo>
                  <a:pt x="1088175" y="1088175"/>
                </a:lnTo>
                <a:lnTo>
                  <a:pt x="0" y="10881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7976" y="6788637"/>
            <a:ext cx="3957954" cy="22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1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Nuestro alcance es llegar a cumplir las especificaciones del cliente la cual es autamitazar y recudir tiempos de entrada de salida de persona,vehiculos y mscotas en la duana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37882" y="6876589"/>
            <a:ext cx="303181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 spc="1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El costo total es de $64.920.000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05629" y="6870639"/>
            <a:ext cx="4322474" cy="187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El proyecto se iniciará el 25 de marzo de 2025 y finalizará el 30 de julio de 2025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6320938" y="5898939"/>
            <a:ext cx="3491857" cy="727774"/>
            <a:chOff x="0" y="0"/>
            <a:chExt cx="919666" cy="1916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19666" cy="191677"/>
            </a:xfrm>
            <a:custGeom>
              <a:avLst/>
              <a:gdLst/>
              <a:ahLst/>
              <a:cxnLst/>
              <a:rect r="r" b="b" t="t" l="l"/>
              <a:pathLst>
                <a:path h="191677" w="919666">
                  <a:moveTo>
                    <a:pt x="0" y="0"/>
                  </a:moveTo>
                  <a:lnTo>
                    <a:pt x="919666" y="0"/>
                  </a:lnTo>
                  <a:lnTo>
                    <a:pt x="919666" y="191677"/>
                  </a:lnTo>
                  <a:lnTo>
                    <a:pt x="0" y="1916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919666" cy="277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50"/>
                </a:lnSpc>
              </a:pPr>
              <a:r>
                <a:rPr lang="en-US" b="true" sz="310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tiempo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37882" y="5898939"/>
            <a:ext cx="3969218" cy="727774"/>
            <a:chOff x="0" y="0"/>
            <a:chExt cx="1045391" cy="1916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5391" cy="191677"/>
            </a:xfrm>
            <a:custGeom>
              <a:avLst/>
              <a:gdLst/>
              <a:ahLst/>
              <a:cxnLst/>
              <a:rect r="r" b="b" t="t" l="l"/>
              <a:pathLst>
                <a:path h="191677" w="1045391">
                  <a:moveTo>
                    <a:pt x="0" y="0"/>
                  </a:moveTo>
                  <a:lnTo>
                    <a:pt x="1045391" y="0"/>
                  </a:lnTo>
                  <a:lnTo>
                    <a:pt x="1045391" y="191677"/>
                  </a:lnTo>
                  <a:lnTo>
                    <a:pt x="0" y="191677"/>
                  </a:ln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045391" cy="25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COSTO DEL PROYECTO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3637" t="0" r="-121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08" y="0"/>
              <a:ext cx="132164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1641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4440496" y="-547415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604" y="0"/>
              <a:ext cx="461898" cy="401818"/>
            </a:xfrm>
            <a:custGeom>
              <a:avLst/>
              <a:gdLst/>
              <a:ahLst/>
              <a:cxnLst/>
              <a:rect r="r" b="b" t="t" l="l"/>
              <a:pathLst>
                <a:path h="401818" w="461898">
                  <a:moveTo>
                    <a:pt x="224295" y="0"/>
                  </a:moveTo>
                  <a:lnTo>
                    <a:pt x="440804" y="0"/>
                  </a:lnTo>
                  <a:cubicBezTo>
                    <a:pt x="447789" y="0"/>
                    <a:pt x="454273" y="3625"/>
                    <a:pt x="457932" y="9575"/>
                  </a:cubicBezTo>
                  <a:cubicBezTo>
                    <a:pt x="461590" y="15525"/>
                    <a:pt x="461899" y="22947"/>
                    <a:pt x="458747" y="29180"/>
                  </a:cubicBezTo>
                  <a:lnTo>
                    <a:pt x="285059" y="372638"/>
                  </a:lnTo>
                  <a:cubicBezTo>
                    <a:pt x="276009" y="390535"/>
                    <a:pt x="257659" y="401818"/>
                    <a:pt x="237604" y="401818"/>
                  </a:cubicBezTo>
                  <a:lnTo>
                    <a:pt x="21095" y="401818"/>
                  </a:lnTo>
                  <a:cubicBezTo>
                    <a:pt x="14110" y="401818"/>
                    <a:pt x="7626" y="398193"/>
                    <a:pt x="3967" y="392243"/>
                  </a:cubicBezTo>
                  <a:cubicBezTo>
                    <a:pt x="309" y="386293"/>
                    <a:pt x="0" y="378871"/>
                    <a:pt x="3152" y="372638"/>
                  </a:cubicBezTo>
                  <a:lnTo>
                    <a:pt x="176840" y="29180"/>
                  </a:lnTo>
                  <a:cubicBezTo>
                    <a:pt x="185890" y="11283"/>
                    <a:pt x="204240" y="0"/>
                    <a:pt x="224295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4845" y="0"/>
              <a:ext cx="455970" cy="354041"/>
            </a:xfrm>
            <a:custGeom>
              <a:avLst/>
              <a:gdLst/>
              <a:ahLst/>
              <a:cxnLst/>
              <a:rect r="r" b="b" t="t" l="l"/>
              <a:pathLst>
                <a:path h="354041" w="455970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-378756" y="-275047"/>
            <a:ext cx="1118845" cy="911859"/>
          </a:xfrm>
          <a:custGeom>
            <a:avLst/>
            <a:gdLst/>
            <a:ahLst/>
            <a:cxnLst/>
            <a:rect r="r" b="b" t="t" l="l"/>
            <a:pathLst>
              <a:path h="911859" w="1118845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51209" y="10009713"/>
            <a:ext cx="7315200" cy="707451"/>
          </a:xfrm>
          <a:custGeom>
            <a:avLst/>
            <a:gdLst/>
            <a:ahLst/>
            <a:cxnLst/>
            <a:rect r="r" b="b" t="t" l="l"/>
            <a:pathLst>
              <a:path h="707451" w="7315200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9596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5400000">
            <a:off x="7528427" y="2631162"/>
            <a:ext cx="500647" cy="438066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436483" y="-2840784"/>
            <a:ext cx="5114374" cy="4395165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809791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193891" y="-362211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2381563" y="3206674"/>
            <a:ext cx="7107908" cy="6530391"/>
          </a:xfrm>
          <a:custGeom>
            <a:avLst/>
            <a:gdLst/>
            <a:ahLst/>
            <a:cxnLst/>
            <a:rect r="r" b="b" t="t" l="l"/>
            <a:pathLst>
              <a:path h="6530391" w="7107908">
                <a:moveTo>
                  <a:pt x="0" y="0"/>
                </a:moveTo>
                <a:lnTo>
                  <a:pt x="7107908" y="0"/>
                </a:lnTo>
                <a:lnTo>
                  <a:pt x="7107908" y="6530390"/>
                </a:lnTo>
                <a:lnTo>
                  <a:pt x="0" y="65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154186">
            <a:off x="-2132518" y="199475"/>
            <a:ext cx="9051382" cy="6840926"/>
            <a:chOff x="0" y="0"/>
            <a:chExt cx="569211" cy="4302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4300" y="0"/>
              <a:ext cx="540610" cy="430203"/>
            </a:xfrm>
            <a:custGeom>
              <a:avLst/>
              <a:gdLst/>
              <a:ahLst/>
              <a:cxnLst/>
              <a:rect r="r" b="b" t="t" l="l"/>
              <a:pathLst>
                <a:path h="430203" w="540610">
                  <a:moveTo>
                    <a:pt x="231667" y="0"/>
                  </a:moveTo>
                  <a:lnTo>
                    <a:pt x="512144" y="0"/>
                  </a:lnTo>
                  <a:cubicBezTo>
                    <a:pt x="521428" y="0"/>
                    <a:pt x="530065" y="4752"/>
                    <a:pt x="535034" y="12594"/>
                  </a:cubicBezTo>
                  <a:cubicBezTo>
                    <a:pt x="540002" y="20436"/>
                    <a:pt x="540611" y="30276"/>
                    <a:pt x="536646" y="38670"/>
                  </a:cubicBezTo>
                  <a:lnTo>
                    <a:pt x="369976" y="391533"/>
                  </a:lnTo>
                  <a:cubicBezTo>
                    <a:pt x="358824" y="415143"/>
                    <a:pt x="335055" y="430203"/>
                    <a:pt x="308944" y="430203"/>
                  </a:cubicBezTo>
                  <a:lnTo>
                    <a:pt x="28467" y="430203"/>
                  </a:lnTo>
                  <a:cubicBezTo>
                    <a:pt x="19183" y="430203"/>
                    <a:pt x="10546" y="425450"/>
                    <a:pt x="5577" y="417609"/>
                  </a:cubicBezTo>
                  <a:cubicBezTo>
                    <a:pt x="609" y="409767"/>
                    <a:pt x="0" y="399927"/>
                    <a:pt x="3965" y="391533"/>
                  </a:cubicBezTo>
                  <a:lnTo>
                    <a:pt x="170635" y="38670"/>
                  </a:lnTo>
                  <a:cubicBezTo>
                    <a:pt x="181787" y="15060"/>
                    <a:pt x="205555" y="0"/>
                    <a:pt x="231667" y="0"/>
                  </a:cubicBezTo>
                  <a:close/>
                </a:path>
              </a:pathLst>
            </a:custGeom>
            <a:blipFill>
              <a:blip r:embed="rId17"/>
              <a:stretch>
                <a:fillRect l="-9986" t="0" r="-9986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7931174" y="521260"/>
            <a:ext cx="6517682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PROPUESTA DE</a:t>
            </a:r>
          </a:p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SOLUCIÓN </a:t>
            </a:r>
          </a:p>
        </p:txBody>
      </p:sp>
      <p:sp>
        <p:nvSpPr>
          <p:cNvPr name="AutoShape 33" id="33"/>
          <p:cNvSpPr/>
          <p:nvPr/>
        </p:nvSpPr>
        <p:spPr>
          <a:xfrm>
            <a:off x="8137249" y="124897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8137249" y="238054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9144000" y="3206674"/>
            <a:ext cx="5277213" cy="787017"/>
            <a:chOff x="0" y="0"/>
            <a:chExt cx="1389883" cy="2072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9883" cy="207280"/>
            </a:xfrm>
            <a:custGeom>
              <a:avLst/>
              <a:gdLst/>
              <a:ahLst/>
              <a:cxnLst/>
              <a:rect r="r" b="b" t="t" l="l"/>
              <a:pathLst>
                <a:path h="207280" w="1389883">
                  <a:moveTo>
                    <a:pt x="0" y="0"/>
                  </a:moveTo>
                  <a:lnTo>
                    <a:pt x="1389883" y="0"/>
                  </a:lnTo>
                  <a:lnTo>
                    <a:pt x="1389883" y="207280"/>
                  </a:lnTo>
                  <a:lnTo>
                    <a:pt x="0" y="20728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1389883" cy="302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b="true" sz="32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🧩 Funcionalidades Clave: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16357" y="6411908"/>
            <a:ext cx="5304856" cy="1086035"/>
            <a:chOff x="0" y="0"/>
            <a:chExt cx="1397164" cy="28603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97164" cy="286034"/>
            </a:xfrm>
            <a:custGeom>
              <a:avLst/>
              <a:gdLst/>
              <a:ahLst/>
              <a:cxnLst/>
              <a:rect r="r" b="b" t="t" l="l"/>
              <a:pathLst>
                <a:path h="286034" w="1397164">
                  <a:moveTo>
                    <a:pt x="0" y="0"/>
                  </a:moveTo>
                  <a:lnTo>
                    <a:pt x="1397164" y="0"/>
                  </a:lnTo>
                  <a:lnTo>
                    <a:pt x="1397164" y="286034"/>
                  </a:lnTo>
                  <a:lnTo>
                    <a:pt x="0" y="286034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1397164" cy="381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b="true" sz="32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🔒 Seguridad y Usabilidad: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658898" y="2504622"/>
            <a:ext cx="9054484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b="true" sz="3599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✅ Sistema Web de Control de Visitas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402189" y="4048816"/>
            <a:ext cx="10407602" cy="229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20" indent="-264360" lvl="1">
              <a:lnSpc>
                <a:spcPts val="3673"/>
              </a:lnSpc>
              <a:buFont typeface="Arial"/>
              <a:buChar char="•"/>
            </a:pPr>
            <a:r>
              <a:rPr lang="en-US" b="true" sz="2448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Registro digital de entrada y salida de personas, vehículos y animales</a:t>
            </a:r>
          </a:p>
          <a:p>
            <a:pPr algn="l" marL="528720" indent="-264360" lvl="1">
              <a:lnSpc>
                <a:spcPts val="3673"/>
              </a:lnSpc>
              <a:buFont typeface="Arial"/>
              <a:buChar char="•"/>
            </a:pPr>
            <a:r>
              <a:rPr lang="en-US" b="true" sz="2448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Documentación online para menores de edad</a:t>
            </a:r>
          </a:p>
          <a:p>
            <a:pPr algn="l" marL="528720" indent="-264360" lvl="1">
              <a:lnSpc>
                <a:spcPts val="3673"/>
              </a:lnSpc>
              <a:buFont typeface="Arial"/>
              <a:buChar char="•"/>
            </a:pPr>
            <a:r>
              <a:rPr lang="en-US" b="true" sz="2448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Automatización de procesos con SAG y PDI</a:t>
            </a:r>
          </a:p>
          <a:p>
            <a:pPr algn="l" marL="528720" indent="-264360" lvl="1">
              <a:lnSpc>
                <a:spcPts val="3673"/>
              </a:lnSpc>
              <a:buFont typeface="Arial"/>
              <a:buChar char="•"/>
            </a:pPr>
            <a:r>
              <a:rPr lang="en-US" b="true" sz="2448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Integración con aduanas de países limítrofes</a:t>
            </a:r>
          </a:p>
          <a:p>
            <a:pPr algn="l" marL="528720" indent="-264360" lvl="1">
              <a:lnSpc>
                <a:spcPts val="3673"/>
              </a:lnSpc>
              <a:buFont typeface="Arial"/>
              <a:buChar char="•"/>
            </a:pPr>
            <a:r>
              <a:rPr lang="en-US" b="true" sz="2448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Consultas rápidas y generación automática de reportes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26870" y="7545568"/>
            <a:ext cx="9956840" cy="235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Autenticación de usuarios con cuentas habilitadas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Protección de datos y respaldo automático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Interfaz amigable, adaptable a móviles y navegadores modernos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Cumplimiento de normativas internacionales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Actualizaciones sin interrupción del servicio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0383" y="654375"/>
            <a:ext cx="6979593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04006" y="954622"/>
            <a:ext cx="11945087" cy="12492557"/>
            <a:chOff x="0" y="0"/>
            <a:chExt cx="759608" cy="7944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94" y="0"/>
              <a:ext cx="753019" cy="794422"/>
            </a:xfrm>
            <a:custGeom>
              <a:avLst/>
              <a:gdLst/>
              <a:ahLst/>
              <a:cxnLst/>
              <a:rect r="r" b="b" t="t" l="l"/>
              <a:pathLst>
                <a:path h="794422" w="753019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anchor="ctr" rtlCol="false" tIns="59834" lIns="59834" bIns="59834" rIns="59834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25637" y="1466378"/>
            <a:ext cx="12298130" cy="11469044"/>
            <a:chOff x="0" y="0"/>
            <a:chExt cx="851850" cy="7944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67" y="0"/>
              <a:ext cx="843317" cy="794422"/>
            </a:xfrm>
            <a:custGeom>
              <a:avLst/>
              <a:gdLst/>
              <a:ahLst/>
              <a:cxnLst/>
              <a:rect r="r" b="b" t="t" l="l"/>
              <a:pathLst>
                <a:path h="794422" w="843317">
                  <a:moveTo>
                    <a:pt x="836115" y="419629"/>
                  </a:moveTo>
                  <a:lnTo>
                    <a:pt x="655851" y="772005"/>
                  </a:lnTo>
                  <a:cubicBezTo>
                    <a:pt x="648812" y="785765"/>
                    <a:pt x="634658" y="794422"/>
                    <a:pt x="619202" y="794422"/>
                  </a:cubicBezTo>
                  <a:lnTo>
                    <a:pt x="224114" y="794422"/>
                  </a:lnTo>
                  <a:cubicBezTo>
                    <a:pt x="208658" y="794422"/>
                    <a:pt x="194504" y="785765"/>
                    <a:pt x="187465" y="772005"/>
                  </a:cubicBezTo>
                  <a:lnTo>
                    <a:pt x="7201" y="419629"/>
                  </a:lnTo>
                  <a:cubicBezTo>
                    <a:pt x="0" y="405551"/>
                    <a:pt x="0" y="388871"/>
                    <a:pt x="7201" y="374793"/>
                  </a:cubicBezTo>
                  <a:lnTo>
                    <a:pt x="187465" y="22418"/>
                  </a:lnTo>
                  <a:cubicBezTo>
                    <a:pt x="194504" y="8658"/>
                    <a:pt x="208658" y="0"/>
                    <a:pt x="224114" y="0"/>
                  </a:cubicBezTo>
                  <a:lnTo>
                    <a:pt x="619202" y="0"/>
                  </a:lnTo>
                  <a:cubicBezTo>
                    <a:pt x="634658" y="0"/>
                    <a:pt x="648812" y="8658"/>
                    <a:pt x="655851" y="22418"/>
                  </a:cubicBezTo>
                  <a:lnTo>
                    <a:pt x="836115" y="374793"/>
                  </a:lnTo>
                  <a:cubicBezTo>
                    <a:pt x="843317" y="388871"/>
                    <a:pt x="843317" y="405551"/>
                    <a:pt x="836115" y="419629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66675"/>
              <a:ext cx="623250" cy="861097"/>
            </a:xfrm>
            <a:prstGeom prst="rect">
              <a:avLst/>
            </a:prstGeom>
          </p:spPr>
          <p:txBody>
            <a:bodyPr anchor="ctr" rtlCol="false" tIns="59834" lIns="59834" bIns="59834" rIns="59834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6831" y="1610050"/>
            <a:ext cx="13360470" cy="10672259"/>
            <a:chOff x="0" y="0"/>
            <a:chExt cx="994527" cy="7944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945" y="0"/>
              <a:ext cx="988637" cy="794422"/>
            </a:xfrm>
            <a:custGeom>
              <a:avLst/>
              <a:gdLst/>
              <a:ahLst/>
              <a:cxnLst/>
              <a:rect r="r" b="b" t="t" l="l"/>
              <a:pathLst>
                <a:path h="794422" w="988637">
                  <a:moveTo>
                    <a:pt x="983665" y="412688"/>
                  </a:moveTo>
                  <a:lnTo>
                    <a:pt x="796300" y="778946"/>
                  </a:lnTo>
                  <a:cubicBezTo>
                    <a:pt x="791440" y="788445"/>
                    <a:pt x="781669" y="794422"/>
                    <a:pt x="770999" y="794422"/>
                  </a:cubicBezTo>
                  <a:lnTo>
                    <a:pt x="217639" y="794422"/>
                  </a:lnTo>
                  <a:cubicBezTo>
                    <a:pt x="206969" y="794422"/>
                    <a:pt x="197197" y="788445"/>
                    <a:pt x="192338" y="778946"/>
                  </a:cubicBezTo>
                  <a:lnTo>
                    <a:pt x="4972" y="412688"/>
                  </a:lnTo>
                  <a:cubicBezTo>
                    <a:pt x="0" y="402969"/>
                    <a:pt x="0" y="391453"/>
                    <a:pt x="4972" y="381735"/>
                  </a:cubicBezTo>
                  <a:lnTo>
                    <a:pt x="192338" y="15476"/>
                  </a:lnTo>
                  <a:cubicBezTo>
                    <a:pt x="197197" y="5977"/>
                    <a:pt x="206969" y="0"/>
                    <a:pt x="217639" y="0"/>
                  </a:cubicBezTo>
                  <a:lnTo>
                    <a:pt x="770999" y="0"/>
                  </a:lnTo>
                  <a:cubicBezTo>
                    <a:pt x="781669" y="0"/>
                    <a:pt x="791440" y="5977"/>
                    <a:pt x="796300" y="15476"/>
                  </a:cubicBezTo>
                  <a:lnTo>
                    <a:pt x="983665" y="381735"/>
                  </a:lnTo>
                  <a:cubicBezTo>
                    <a:pt x="988637" y="391453"/>
                    <a:pt x="988637" y="402969"/>
                    <a:pt x="983665" y="412688"/>
                  </a:cubicBezTo>
                  <a:close/>
                </a:path>
              </a:pathLst>
            </a:custGeom>
            <a:blipFill>
              <a:blip r:embed="rId3"/>
              <a:stretch>
                <a:fillRect l="-17035" t="0" r="-17035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176500" y="-292020"/>
            <a:ext cx="4035505" cy="818745"/>
            <a:chOff x="0" y="0"/>
            <a:chExt cx="5380674" cy="1091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465592" y="9677400"/>
            <a:ext cx="2085975" cy="818745"/>
          </a:xfrm>
          <a:custGeom>
            <a:avLst/>
            <a:gdLst/>
            <a:ahLst/>
            <a:cxnLst/>
            <a:rect r="r" b="b" t="t" l="l"/>
            <a:pathLst>
              <a:path h="818745" w="208597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707066" y="967740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267251" y="1610050"/>
            <a:ext cx="787674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829434">
            <a:off x="9502380" y="301511"/>
            <a:ext cx="1169562" cy="1454377"/>
          </a:xfrm>
          <a:custGeom>
            <a:avLst/>
            <a:gdLst/>
            <a:ahLst/>
            <a:cxnLst/>
            <a:rect r="r" b="b" t="t" l="l"/>
            <a:pathLst>
              <a:path h="1454377" w="1169562">
                <a:moveTo>
                  <a:pt x="0" y="0"/>
                </a:moveTo>
                <a:lnTo>
                  <a:pt x="1169562" y="0"/>
                </a:lnTo>
                <a:lnTo>
                  <a:pt x="1169562" y="1454378"/>
                </a:lnTo>
                <a:lnTo>
                  <a:pt x="0" y="1454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17742" y="2176958"/>
            <a:ext cx="8912411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31F20"/>
                </a:solidFill>
                <a:latin typeface="TT Norms Bold"/>
                <a:ea typeface="TT Norms Bold"/>
                <a:cs typeface="TT Norms Bold"/>
                <a:sym typeface="TT Norms Bold"/>
              </a:rPr>
              <a:t>El sistema propuesto responde a las necesidades del cliente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31F20"/>
                </a:solidFill>
                <a:latin typeface="TT Norms Bold"/>
                <a:ea typeface="TT Norms Bold"/>
                <a:cs typeface="TT Norms Bold"/>
                <a:sym typeface="TT Norms Bold"/>
              </a:rPr>
              <a:t>La automatización mejora la eficiencia del sistema de aduanas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31F20"/>
                </a:solidFill>
                <a:latin typeface="TT Norms Bold"/>
                <a:ea typeface="TT Norms Bold"/>
                <a:cs typeface="TT Norms Bold"/>
                <a:sym typeface="TT Norms Bold"/>
              </a:rPr>
              <a:t>Se asegura la calidad y seguridad mediante pruebas, mejoras continuas y seguimiento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31F20"/>
                </a:solidFill>
                <a:latin typeface="TT Norms Bold"/>
                <a:ea typeface="TT Norms Bold"/>
                <a:cs typeface="TT Norms Bold"/>
                <a:sym typeface="TT Norms Bold"/>
              </a:rPr>
              <a:t>post-implementación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31F20"/>
                </a:solidFill>
                <a:latin typeface="TT Norms Bold"/>
                <a:ea typeface="TT Norms Bold"/>
                <a:cs typeface="TT Norms Bold"/>
                <a:sym typeface="TT Norms Bold"/>
              </a:rPr>
              <a:t>Se facilita la fizcalizacion y el comercio exterior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1960" y="2170520"/>
            <a:ext cx="21147006" cy="7269283"/>
          </a:xfrm>
          <a:custGeom>
            <a:avLst/>
            <a:gdLst/>
            <a:ahLst/>
            <a:cxnLst/>
            <a:rect r="r" b="b" t="t" l="l"/>
            <a:pathLst>
              <a:path h="7269283" w="21147006">
                <a:moveTo>
                  <a:pt x="21147006" y="0"/>
                </a:moveTo>
                <a:lnTo>
                  <a:pt x="0" y="0"/>
                </a:lnTo>
                <a:lnTo>
                  <a:pt x="0" y="7269283"/>
                </a:lnTo>
                <a:lnTo>
                  <a:pt x="21147006" y="7269283"/>
                </a:lnTo>
                <a:lnTo>
                  <a:pt x="21147006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20750" y="-1533177"/>
            <a:ext cx="5555395" cy="2218077"/>
            <a:chOff x="0" y="0"/>
            <a:chExt cx="890604" cy="355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968" y="0"/>
              <a:ext cx="868668" cy="355587"/>
            </a:xfrm>
            <a:custGeom>
              <a:avLst/>
              <a:gdLst/>
              <a:ahLst/>
              <a:cxnLst/>
              <a:rect r="r" b="b" t="t" l="l"/>
              <a:pathLst>
                <a:path h="355587" w="868668">
                  <a:moveTo>
                    <a:pt x="648564" y="0"/>
                  </a:moveTo>
                  <a:lnTo>
                    <a:pt x="16904" y="0"/>
                  </a:lnTo>
                  <a:cubicBezTo>
                    <a:pt x="11138" y="0"/>
                    <a:pt x="5808" y="3069"/>
                    <a:pt x="2914" y="8056"/>
                  </a:cubicBezTo>
                  <a:cubicBezTo>
                    <a:pt x="20" y="13043"/>
                    <a:pt x="0" y="19193"/>
                    <a:pt x="2861" y="24199"/>
                  </a:cubicBezTo>
                  <a:lnTo>
                    <a:pt x="178403" y="331388"/>
                  </a:lnTo>
                  <a:cubicBezTo>
                    <a:pt x="186955" y="346352"/>
                    <a:pt x="202869" y="355587"/>
                    <a:pt x="220104" y="355587"/>
                  </a:cubicBezTo>
                  <a:lnTo>
                    <a:pt x="851764" y="355587"/>
                  </a:lnTo>
                  <a:cubicBezTo>
                    <a:pt x="857530" y="355587"/>
                    <a:pt x="862860" y="352518"/>
                    <a:pt x="865754" y="347531"/>
                  </a:cubicBezTo>
                  <a:cubicBezTo>
                    <a:pt x="868647" y="342544"/>
                    <a:pt x="868668" y="336394"/>
                    <a:pt x="865807" y="331388"/>
                  </a:cubicBezTo>
                  <a:lnTo>
                    <a:pt x="690265" y="24199"/>
                  </a:lnTo>
                  <a:cubicBezTo>
                    <a:pt x="681713" y="9235"/>
                    <a:pt x="665799" y="0"/>
                    <a:pt x="648564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66675"/>
              <a:ext cx="68740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203448">
            <a:off x="16559554" y="-485845"/>
            <a:ext cx="1860169" cy="1904610"/>
          </a:xfrm>
          <a:custGeom>
            <a:avLst/>
            <a:gdLst/>
            <a:ahLst/>
            <a:cxnLst/>
            <a:rect r="r" b="b" t="t" l="l"/>
            <a:pathLst>
              <a:path h="1904610" w="1860169">
                <a:moveTo>
                  <a:pt x="0" y="0"/>
                </a:moveTo>
                <a:lnTo>
                  <a:pt x="1860168" y="0"/>
                </a:lnTo>
                <a:lnTo>
                  <a:pt x="1860168" y="1904609"/>
                </a:lnTo>
                <a:lnTo>
                  <a:pt x="0" y="1904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92112" y="9973203"/>
            <a:ext cx="17956546" cy="2418629"/>
          </a:xfrm>
          <a:custGeom>
            <a:avLst/>
            <a:gdLst/>
            <a:ahLst/>
            <a:cxnLst/>
            <a:rect r="r" b="b" t="t" l="l"/>
            <a:pathLst>
              <a:path h="2418629" w="17956546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73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0304" y="3673556"/>
            <a:ext cx="2891134" cy="2891134"/>
          </a:xfrm>
          <a:custGeom>
            <a:avLst/>
            <a:gdLst/>
            <a:ahLst/>
            <a:cxnLst/>
            <a:rect r="r" b="b" t="t" l="l"/>
            <a:pathLst>
              <a:path h="2891134" w="2891134">
                <a:moveTo>
                  <a:pt x="0" y="0"/>
                </a:moveTo>
                <a:lnTo>
                  <a:pt x="2891134" y="0"/>
                </a:lnTo>
                <a:lnTo>
                  <a:pt x="2891134" y="2891134"/>
                </a:lnTo>
                <a:lnTo>
                  <a:pt x="0" y="2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48653" y="3673556"/>
            <a:ext cx="2891134" cy="2891134"/>
          </a:xfrm>
          <a:custGeom>
            <a:avLst/>
            <a:gdLst/>
            <a:ahLst/>
            <a:cxnLst/>
            <a:rect r="r" b="b" t="t" l="l"/>
            <a:pathLst>
              <a:path h="2891134" w="2891134">
                <a:moveTo>
                  <a:pt x="0" y="0"/>
                </a:moveTo>
                <a:lnTo>
                  <a:pt x="2891134" y="0"/>
                </a:lnTo>
                <a:lnTo>
                  <a:pt x="2891134" y="2891134"/>
                </a:lnTo>
                <a:lnTo>
                  <a:pt x="0" y="2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60304" y="3178921"/>
            <a:ext cx="2891134" cy="28911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48653" y="3178921"/>
            <a:ext cx="2891134" cy="28911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99920" y="3318537"/>
            <a:ext cx="2611903" cy="261190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1088" r="0" b="-1088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888268" y="3318537"/>
            <a:ext cx="2611903" cy="261190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12499" r="0" b="-1250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600940" y="6392022"/>
            <a:ext cx="289162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500" spc="5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Vicente Tapia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36562" y="6392022"/>
            <a:ext cx="289162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500" spc="5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Barbara Lemunao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637001" y="3673556"/>
            <a:ext cx="2891134" cy="2891134"/>
          </a:xfrm>
          <a:custGeom>
            <a:avLst/>
            <a:gdLst/>
            <a:ahLst/>
            <a:cxnLst/>
            <a:rect r="r" b="b" t="t" l="l"/>
            <a:pathLst>
              <a:path h="2891134" w="2891134">
                <a:moveTo>
                  <a:pt x="0" y="0"/>
                </a:moveTo>
                <a:lnTo>
                  <a:pt x="2891134" y="0"/>
                </a:lnTo>
                <a:lnTo>
                  <a:pt x="2891134" y="2891134"/>
                </a:lnTo>
                <a:lnTo>
                  <a:pt x="0" y="2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37001" y="3178921"/>
            <a:ext cx="2891134" cy="28911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776617" y="3318537"/>
            <a:ext cx="2611903" cy="261190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3600" r="0" b="-360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525350" y="3673556"/>
            <a:ext cx="2891134" cy="2891134"/>
          </a:xfrm>
          <a:custGeom>
            <a:avLst/>
            <a:gdLst/>
            <a:ahLst/>
            <a:cxnLst/>
            <a:rect r="r" b="b" t="t" l="l"/>
            <a:pathLst>
              <a:path h="2891134" w="2891134">
                <a:moveTo>
                  <a:pt x="0" y="0"/>
                </a:moveTo>
                <a:lnTo>
                  <a:pt x="2891134" y="0"/>
                </a:lnTo>
                <a:lnTo>
                  <a:pt x="2891134" y="2891134"/>
                </a:lnTo>
                <a:lnTo>
                  <a:pt x="0" y="2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525350" y="3178921"/>
            <a:ext cx="2891134" cy="28911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664966" y="3318537"/>
            <a:ext cx="2611903" cy="261190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l="-1020" t="0" r="-1020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186161" y="-37195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111500" y="854821"/>
            <a:ext cx="120650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NUESTRO EQUIPO DE DESARROLLO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60304" y="6824457"/>
            <a:ext cx="28906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i="true" spc="52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Scrum Master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49146" y="6824457"/>
            <a:ext cx="28906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i="true" spc="52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Product Owner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59810" y="6392022"/>
            <a:ext cx="289162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500" spc="5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Gregory Jimenez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48653" y="6392022"/>
            <a:ext cx="289162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500" spc="5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David Torrealba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59810" y="7294035"/>
            <a:ext cx="289162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Guía al equipo, facilita el trabajo ágil y remueve obstáculos del proceso.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748653" y="7294035"/>
            <a:ext cx="289162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Define y prioriza requerimientos, representando al cliente en el proyecto.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01433" y="6824457"/>
            <a:ext cx="28906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i="true" spc="52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Developer Team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00940" y="7294035"/>
            <a:ext cx="289162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Desarrolla las funcionalidades del sistema y asegura su correcto funcionamiento.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37056" y="6824457"/>
            <a:ext cx="28906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i="true" spc="52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Developer / QA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536562" y="7294035"/>
            <a:ext cx="289162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Programa y realiza pruebas para garantizar la calidad del software.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5592" y="9677400"/>
            <a:ext cx="2085975" cy="818745"/>
          </a:xfrm>
          <a:custGeom>
            <a:avLst/>
            <a:gdLst/>
            <a:ahLst/>
            <a:cxnLst/>
            <a:rect r="r" b="b" t="t" l="l"/>
            <a:pathLst>
              <a:path h="818745" w="208597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8234" y="4412130"/>
            <a:ext cx="5875762" cy="956408"/>
            <a:chOff x="0" y="0"/>
            <a:chExt cx="1547526" cy="251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7526" cy="251894"/>
            </a:xfrm>
            <a:custGeom>
              <a:avLst/>
              <a:gdLst/>
              <a:ahLst/>
              <a:cxnLst/>
              <a:rect r="r" b="b" t="t" l="l"/>
              <a:pathLst>
                <a:path h="251894" w="1547526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547526" cy="318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176500" y="-292020"/>
            <a:ext cx="4035505" cy="818745"/>
            <a:chOff x="0" y="0"/>
            <a:chExt cx="5380674" cy="1091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70737" y="8578892"/>
            <a:ext cx="4307273" cy="3015761"/>
            <a:chOff x="0" y="0"/>
            <a:chExt cx="505660" cy="354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4845" y="0"/>
              <a:ext cx="455970" cy="354041"/>
            </a:xfrm>
            <a:custGeom>
              <a:avLst/>
              <a:gdLst/>
              <a:ahLst/>
              <a:cxnLst/>
              <a:rect r="r" b="b" t="t" l="l"/>
              <a:pathLst>
                <a:path h="354041" w="455970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360" y="0"/>
              <a:ext cx="804080" cy="698500"/>
            </a:xfrm>
            <a:custGeom>
              <a:avLst/>
              <a:gdLst/>
              <a:ahLst/>
              <a:cxnLst/>
              <a:rect r="r" b="b" t="t" l="l"/>
              <a:pathLst>
                <a:path h="698500" w="80408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32730" y="-358807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094974" y="4495951"/>
            <a:ext cx="5875762" cy="956408"/>
            <a:chOff x="0" y="0"/>
            <a:chExt cx="1547526" cy="251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7526" cy="251894"/>
            </a:xfrm>
            <a:custGeom>
              <a:avLst/>
              <a:gdLst/>
              <a:ahLst/>
              <a:cxnLst/>
              <a:rect r="r" b="b" t="t" l="l"/>
              <a:pathLst>
                <a:path h="251894" w="1547526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1547526" cy="375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49"/>
                </a:lnSpc>
              </a:pPr>
              <a:r>
                <a:rPr lang="en-US" b="true" sz="40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Desafíos: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49722" y="203285"/>
            <a:ext cx="9593303" cy="1096581"/>
            <a:chOff x="0" y="0"/>
            <a:chExt cx="2526631" cy="2888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26631" cy="288811"/>
            </a:xfrm>
            <a:custGeom>
              <a:avLst/>
              <a:gdLst/>
              <a:ahLst/>
              <a:cxnLst/>
              <a:rect r="r" b="b" t="t" l="l"/>
              <a:pathLst>
                <a:path h="288811" w="2526631">
                  <a:moveTo>
                    <a:pt x="0" y="0"/>
                  </a:moveTo>
                  <a:lnTo>
                    <a:pt x="2526631" y="0"/>
                  </a:lnTo>
                  <a:lnTo>
                    <a:pt x="2526631" y="288811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2526631" cy="422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349"/>
                </a:lnSpc>
              </a:pPr>
              <a:r>
                <a:rPr lang="en-US" b="true" sz="48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Contexto del caso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1028700"/>
            <a:ext cx="2411880" cy="2411880"/>
          </a:xfrm>
          <a:custGeom>
            <a:avLst/>
            <a:gdLst/>
            <a:ahLst/>
            <a:cxnLst/>
            <a:rect r="r" b="b" t="t" l="l"/>
            <a:pathLst>
              <a:path h="2411880" w="2411880">
                <a:moveTo>
                  <a:pt x="0" y="0"/>
                </a:moveTo>
                <a:lnTo>
                  <a:pt x="2411880" y="0"/>
                </a:lnTo>
                <a:lnTo>
                  <a:pt x="2411880" y="2411880"/>
                </a:lnTo>
                <a:lnTo>
                  <a:pt x="0" y="2411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55905" y="1117925"/>
            <a:ext cx="2829664" cy="2829664"/>
          </a:xfrm>
          <a:custGeom>
            <a:avLst/>
            <a:gdLst/>
            <a:ahLst/>
            <a:cxnLst/>
            <a:rect r="r" b="b" t="t" l="l"/>
            <a:pathLst>
              <a:path h="2829664" w="2829664">
                <a:moveTo>
                  <a:pt x="0" y="0"/>
                </a:moveTo>
                <a:lnTo>
                  <a:pt x="2829664" y="0"/>
                </a:lnTo>
                <a:lnTo>
                  <a:pt x="2829664" y="2829664"/>
                </a:lnTo>
                <a:lnTo>
                  <a:pt x="0" y="28296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565006" y="1344177"/>
            <a:ext cx="10866472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13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El caso aborda la modernización de las Aduanas en el paso Los Libertadores, donde los tiempos de espera de hasta 20 horas afectan a pasajeros y transportistas. El objetivo es desarrollar un sistema informático que automatice los trámites y reduzca las demoras, mejorando la eficiencia en el cruce fronterizo entre Chile y Argentina.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01599" y="5565755"/>
            <a:ext cx="8186222" cy="353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859" indent="-270929" lvl="1">
              <a:lnSpc>
                <a:spcPts val="3513"/>
              </a:lnSpc>
              <a:buFont typeface="Arial"/>
              <a:buChar char="•"/>
            </a:pPr>
            <a:r>
              <a:rPr lang="en-US" b="true" sz="2509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Largas esperas de 8 a 20 horas para cruzar desde Argentina.</a:t>
            </a:r>
          </a:p>
          <a:p>
            <a:pPr algn="l" marL="541859" indent="-270929" lvl="1">
              <a:lnSpc>
                <a:spcPts val="3513"/>
              </a:lnSpc>
              <a:buFont typeface="Arial"/>
              <a:buChar char="•"/>
            </a:pPr>
            <a:r>
              <a:rPr lang="en-US" b="true" sz="2509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Aumento del flujo (180% en febrero), sobrepasa capacidad actual.</a:t>
            </a:r>
          </a:p>
          <a:p>
            <a:pPr algn="l" marL="541859" indent="-270929" lvl="1">
              <a:lnSpc>
                <a:spcPts val="3513"/>
              </a:lnSpc>
              <a:buFont typeface="Arial"/>
              <a:buChar char="•"/>
            </a:pPr>
            <a:r>
              <a:rPr lang="en-US" b="true" sz="2509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Desinformación del público y baja digitalización agravan la situación.</a:t>
            </a:r>
          </a:p>
          <a:p>
            <a:pPr algn="l" marL="541859" indent="-270929" lvl="1">
              <a:lnSpc>
                <a:spcPts val="3513"/>
              </a:lnSpc>
              <a:buFont typeface="Arial"/>
              <a:buChar char="•"/>
            </a:pPr>
            <a:r>
              <a:rPr lang="en-US" b="true" sz="2509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Las mayores demoras se producen del lado chileno</a:t>
            </a:r>
          </a:p>
          <a:p>
            <a:pPr algn="l">
              <a:lnSpc>
                <a:spcPts val="351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004163" y="4542672"/>
            <a:ext cx="3616898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9"/>
              </a:lnSpc>
            </a:pPr>
            <a:r>
              <a:rPr lang="en-US" sz="40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Problemas: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2129" y="5694564"/>
            <a:ext cx="7881791" cy="260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875" indent="-268437" lvl="1">
              <a:lnSpc>
                <a:spcPts val="3481"/>
              </a:lnSpc>
              <a:buFont typeface="Arial"/>
              <a:buChar char="•"/>
            </a:pPr>
            <a:r>
              <a:rPr lang="en-US" b="true" sz="2486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Modernizar infraestructura y sistemas.</a:t>
            </a:r>
          </a:p>
          <a:p>
            <a:pPr algn="l" marL="536875" indent="-268437" lvl="1">
              <a:lnSpc>
                <a:spcPts val="3481"/>
              </a:lnSpc>
              <a:buFont typeface="Arial"/>
              <a:buChar char="•"/>
            </a:pPr>
            <a:r>
              <a:rPr lang="en-US" b="true" sz="2486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Mejorar coordinación con PDI, SAG y entidades argentinas.</a:t>
            </a:r>
          </a:p>
          <a:p>
            <a:pPr algn="l" marL="536875" indent="-268437" lvl="1">
              <a:lnSpc>
                <a:spcPts val="3481"/>
              </a:lnSpc>
              <a:buFont typeface="Arial"/>
              <a:buChar char="•"/>
            </a:pPr>
            <a:r>
              <a:rPr lang="en-US" b="true" sz="2486" spc="12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Reducir tiempos y aumentar eficiencia sin comprometer seguridad.</a:t>
            </a:r>
          </a:p>
          <a:p>
            <a:pPr algn="l">
              <a:lnSpc>
                <a:spcPts val="348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97895" y="2980094"/>
            <a:ext cx="500647" cy="438066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22068" y="-4163460"/>
            <a:ext cx="11145501" cy="9752314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933" y="16124"/>
              <a:ext cx="790933" cy="695076"/>
            </a:xfrm>
            <a:custGeom>
              <a:avLst/>
              <a:gdLst/>
              <a:ahLst/>
              <a:cxnLst/>
              <a:rect r="r" b="b" t="t" l="l"/>
              <a:pathLst>
                <a:path h="695076" w="790933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9152" y="42992"/>
              <a:ext cx="754496" cy="668208"/>
            </a:xfrm>
            <a:custGeom>
              <a:avLst/>
              <a:gdLst/>
              <a:ahLst/>
              <a:cxnLst/>
              <a:rect r="r" b="b" t="t" l="l"/>
              <a:pathLst>
                <a:path h="668208" w="754496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44764" y="2989577"/>
            <a:ext cx="8794187" cy="769491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857" y="20435"/>
              <a:ext cx="785086" cy="690765"/>
            </a:xfrm>
            <a:custGeom>
              <a:avLst/>
              <a:gdLst/>
              <a:ahLst/>
              <a:cxnLst/>
              <a:rect r="r" b="b" t="t" l="l"/>
              <a:pathLst>
                <a:path h="690765" w="785086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22068" y="7617932"/>
            <a:ext cx="3885376" cy="33997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363" y="46254"/>
              <a:ext cx="750073" cy="664946"/>
            </a:xfrm>
            <a:custGeom>
              <a:avLst/>
              <a:gdLst/>
              <a:ahLst/>
              <a:cxnLst/>
              <a:rect r="r" b="b" t="t" l="l"/>
              <a:pathLst>
                <a:path h="664946" w="750073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465592" y="9702769"/>
            <a:ext cx="2021342" cy="793377"/>
          </a:xfrm>
          <a:custGeom>
            <a:avLst/>
            <a:gdLst/>
            <a:ahLst/>
            <a:cxnLst/>
            <a:rect r="r" b="b" t="t" l="l"/>
            <a:pathLst>
              <a:path h="793377" w="2021342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106620" y="303325"/>
            <a:ext cx="4035505" cy="818745"/>
            <a:chOff x="0" y="0"/>
            <a:chExt cx="5380674" cy="1091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-2199196">
            <a:off x="-1587894" y="-1960574"/>
            <a:ext cx="3285470" cy="3108876"/>
          </a:xfrm>
          <a:custGeom>
            <a:avLst/>
            <a:gdLst/>
            <a:ahLst/>
            <a:cxnLst/>
            <a:rect r="r" b="b" t="t" l="l"/>
            <a:pathLst>
              <a:path h="3108876" w="3285470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737512" y="-3729574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008650" y="1340173"/>
            <a:ext cx="8279350" cy="7606653"/>
          </a:xfrm>
          <a:custGeom>
            <a:avLst/>
            <a:gdLst/>
            <a:ahLst/>
            <a:cxnLst/>
            <a:rect r="r" b="b" t="t" l="l"/>
            <a:pathLst>
              <a:path h="7606653" w="8279350">
                <a:moveTo>
                  <a:pt x="0" y="0"/>
                </a:moveTo>
                <a:lnTo>
                  <a:pt x="8279350" y="0"/>
                </a:lnTo>
                <a:lnTo>
                  <a:pt x="8279350" y="7606654"/>
                </a:lnTo>
                <a:lnTo>
                  <a:pt x="0" y="76066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10430048" y="1422674"/>
            <a:ext cx="11520205" cy="7606653"/>
            <a:chOff x="0" y="0"/>
            <a:chExt cx="1057872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162" y="0"/>
              <a:ext cx="1047548" cy="698500"/>
            </a:xfrm>
            <a:custGeom>
              <a:avLst/>
              <a:gdLst/>
              <a:ahLst/>
              <a:cxnLst/>
              <a:rect r="r" b="b" t="t" l="l"/>
              <a:pathLst>
                <a:path h="698500" w="1047548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anchor="ctr" rtlCol="false" tIns="59834" lIns="59834" bIns="59834" rIns="59834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000813" y="2203978"/>
            <a:ext cx="12826436" cy="6346473"/>
            <a:chOff x="0" y="0"/>
            <a:chExt cx="1411692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3477" y="0"/>
              <a:ext cx="1404738" cy="698500"/>
            </a:xfrm>
            <a:custGeom>
              <a:avLst/>
              <a:gdLst/>
              <a:ahLst/>
              <a:cxnLst/>
              <a:rect r="r" b="b" t="t" l="l"/>
              <a:pathLst>
                <a:path h="698500" w="1404738">
                  <a:moveTo>
                    <a:pt x="1399109" y="364901"/>
                  </a:moveTo>
                  <a:lnTo>
                    <a:pt x="1214121" y="682849"/>
                  </a:lnTo>
                  <a:cubicBezTo>
                    <a:pt x="1208483" y="692539"/>
                    <a:pt x="1198118" y="698500"/>
                    <a:pt x="1186907" y="698500"/>
                  </a:cubicBezTo>
                  <a:lnTo>
                    <a:pt x="217831" y="698500"/>
                  </a:lnTo>
                  <a:cubicBezTo>
                    <a:pt x="206620" y="698500"/>
                    <a:pt x="196255" y="692539"/>
                    <a:pt x="190617" y="682849"/>
                  </a:cubicBezTo>
                  <a:lnTo>
                    <a:pt x="5629" y="364901"/>
                  </a:lnTo>
                  <a:cubicBezTo>
                    <a:pt x="0" y="355226"/>
                    <a:pt x="0" y="343274"/>
                    <a:pt x="5629" y="333599"/>
                  </a:cubicBezTo>
                  <a:lnTo>
                    <a:pt x="190617" y="15651"/>
                  </a:lnTo>
                  <a:cubicBezTo>
                    <a:pt x="196255" y="5961"/>
                    <a:pt x="206620" y="0"/>
                    <a:pt x="217831" y="0"/>
                  </a:cubicBezTo>
                  <a:lnTo>
                    <a:pt x="1186907" y="0"/>
                  </a:lnTo>
                  <a:cubicBezTo>
                    <a:pt x="1198118" y="0"/>
                    <a:pt x="1208483" y="5961"/>
                    <a:pt x="1214121" y="15651"/>
                  </a:cubicBezTo>
                  <a:lnTo>
                    <a:pt x="1399109" y="333599"/>
                  </a:lnTo>
                  <a:cubicBezTo>
                    <a:pt x="1404738" y="343274"/>
                    <a:pt x="1404738" y="355226"/>
                    <a:pt x="1399109" y="364901"/>
                  </a:cubicBezTo>
                  <a:close/>
                </a:path>
              </a:pathLst>
            </a:custGeom>
            <a:blipFill>
              <a:blip r:embed="rId17"/>
              <a:stretch>
                <a:fillRect l="-348" t="-4694" r="-348" b="-4694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5400000">
            <a:off x="578862" y="7096205"/>
            <a:ext cx="500647" cy="438066"/>
            <a:chOff x="0" y="0"/>
            <a:chExt cx="812800" cy="711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1725774"/>
            <a:ext cx="5875762" cy="956408"/>
            <a:chOff x="0" y="0"/>
            <a:chExt cx="1547526" cy="25189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7526" cy="251894"/>
            </a:xfrm>
            <a:custGeom>
              <a:avLst/>
              <a:gdLst/>
              <a:ahLst/>
              <a:cxnLst/>
              <a:rect r="r" b="b" t="t" l="l"/>
              <a:pathLst>
                <a:path h="251894" w="1547526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547526" cy="33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50"/>
                </a:lnSpc>
              </a:pPr>
              <a:r>
                <a:rPr lang="en-US" b="true" sz="31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Recolección de Requisitos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12542" y="5448331"/>
            <a:ext cx="6018971" cy="956408"/>
            <a:chOff x="0" y="0"/>
            <a:chExt cx="1585243" cy="25189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85243" cy="251894"/>
            </a:xfrm>
            <a:custGeom>
              <a:avLst/>
              <a:gdLst/>
              <a:ahLst/>
              <a:cxnLst/>
              <a:rect r="r" b="b" t="t" l="l"/>
              <a:pathLst>
                <a:path h="251894" w="1585243">
                  <a:moveTo>
                    <a:pt x="19294" y="0"/>
                  </a:moveTo>
                  <a:lnTo>
                    <a:pt x="1565950" y="0"/>
                  </a:lnTo>
                  <a:cubicBezTo>
                    <a:pt x="1576605" y="0"/>
                    <a:pt x="1585243" y="8638"/>
                    <a:pt x="1585243" y="19294"/>
                  </a:cubicBezTo>
                  <a:lnTo>
                    <a:pt x="1585243" y="232600"/>
                  </a:lnTo>
                  <a:cubicBezTo>
                    <a:pt x="1585243" y="237717"/>
                    <a:pt x="1583211" y="242624"/>
                    <a:pt x="1579592" y="246243"/>
                  </a:cubicBezTo>
                  <a:cubicBezTo>
                    <a:pt x="1575974" y="249861"/>
                    <a:pt x="1571067" y="251894"/>
                    <a:pt x="1565950" y="251894"/>
                  </a:cubicBezTo>
                  <a:lnTo>
                    <a:pt x="19294" y="251894"/>
                  </a:lnTo>
                  <a:cubicBezTo>
                    <a:pt x="14177" y="251894"/>
                    <a:pt x="9269" y="249861"/>
                    <a:pt x="5651" y="246243"/>
                  </a:cubicBezTo>
                  <a:cubicBezTo>
                    <a:pt x="2033" y="242624"/>
                    <a:pt x="0" y="237717"/>
                    <a:pt x="0" y="232600"/>
                  </a:cubicBezTo>
                  <a:lnTo>
                    <a:pt x="0" y="19294"/>
                  </a:lnTo>
                  <a:cubicBezTo>
                    <a:pt x="0" y="14177"/>
                    <a:pt x="2033" y="9269"/>
                    <a:pt x="5651" y="5651"/>
                  </a:cubicBezTo>
                  <a:cubicBezTo>
                    <a:pt x="9269" y="2033"/>
                    <a:pt x="14177" y="0"/>
                    <a:pt x="1929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585243" cy="33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99"/>
                </a:lnSpc>
              </a:pPr>
              <a:r>
                <a:rPr lang="en-US" b="true" sz="33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Análisis del Sistema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41811" y="484827"/>
            <a:ext cx="8079343" cy="8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4799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METODOLOGIA APLICADA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8218" y="2882128"/>
            <a:ext cx="758825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Definición de módulos clave: gestión de personas y vehículos, mascotas.</a:t>
            </a:r>
          </a:p>
          <a:p>
            <a:pPr algn="just">
              <a:lnSpc>
                <a:spcPts val="3749"/>
              </a:lnSpc>
            </a:pPr>
            <a:r>
              <a:rPr lang="en-US" sz="2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</a:p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integración con sistemas externos, reportes, control de acceso.</a:t>
            </a:r>
          </a:p>
          <a:p>
            <a:pPr algn="just">
              <a:lnSpc>
                <a:spcPts val="374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267251" y="6998239"/>
            <a:ext cx="7876749" cy="187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Arquitectura Cliente-Servidor, base de datos relacional, interfaz simple y adaptada a los colores institucionales.</a:t>
            </a:r>
          </a:p>
          <a:p>
            <a:pPr algn="just">
              <a:lnSpc>
                <a:spcPts val="3750"/>
              </a:lnSpc>
              <a:spcBef>
                <a:spcPct val="0"/>
              </a:spcBef>
            </a:pPr>
          </a:p>
        </p:txBody>
      </p:sp>
      <p:sp>
        <p:nvSpPr>
          <p:cNvPr name="AutoShape 44" id="44"/>
          <p:cNvSpPr/>
          <p:nvPr/>
        </p:nvSpPr>
        <p:spPr>
          <a:xfrm>
            <a:off x="6904462" y="2203978"/>
            <a:ext cx="5825299" cy="785598"/>
          </a:xfrm>
          <a:prstGeom prst="line">
            <a:avLst/>
          </a:prstGeom>
          <a:ln cap="flat" w="1619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7431512" y="4062443"/>
            <a:ext cx="6152050" cy="1864092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1596223" y="1403624"/>
            <a:ext cx="88338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4750" y="203705"/>
            <a:ext cx="10388600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REQUISITOS FUNCIONALES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512126" y="925830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3492" y="2171439"/>
            <a:ext cx="7171432" cy="8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45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Automatización  de la documentación para la entrada y salida de menores de edad</a:t>
            </a:r>
          </a:p>
          <a:p>
            <a:pPr algn="just">
              <a:lnSpc>
                <a:spcPts val="3682"/>
              </a:lnSpc>
              <a:spcBef>
                <a:spcPct val="0"/>
              </a:spcBef>
            </a:pPr>
          </a:p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45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Automatización de los procesos informáticos para completar los documentos de salida y entrada de vehículos motorizados.</a:t>
            </a:r>
          </a:p>
          <a:p>
            <a:pPr algn="just">
              <a:lnSpc>
                <a:spcPts val="3682"/>
              </a:lnSpc>
              <a:spcBef>
                <a:spcPct val="0"/>
              </a:spcBef>
            </a:pPr>
          </a:p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45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Integración del sistema con las aduanas de países limítrofes para la obtención de información y datos.</a:t>
            </a:r>
          </a:p>
          <a:p>
            <a:pPr algn="just">
              <a:lnSpc>
                <a:spcPts val="3682"/>
              </a:lnSpc>
              <a:spcBef>
                <a:spcPct val="0"/>
              </a:spcBef>
            </a:pPr>
          </a:p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45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Reducción de los tiempos de espera de pasajeros o turistas en los pasos aduaneros terrestres.</a:t>
            </a:r>
          </a:p>
          <a:p>
            <a:pPr algn="just">
              <a:lnSpc>
                <a:spcPts val="3682"/>
              </a:lnSpc>
              <a:spcBef>
                <a:spcPct val="0"/>
              </a:spcBef>
            </a:pPr>
          </a:p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45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Automatización y control de procesos de revisión del Servicio Agrícola y Ganadero (SAG) y de la Policía de Investigaciones (PDI).</a:t>
            </a:r>
          </a:p>
          <a:p>
            <a:pPr algn="just">
              <a:lnSpc>
                <a:spcPts val="2192"/>
              </a:lnSpc>
              <a:spcBef>
                <a:spcPct val="0"/>
              </a:spcBef>
            </a:pPr>
          </a:p>
          <a:p>
            <a:pPr algn="just">
              <a:lnSpc>
                <a:spcPts val="219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823687" y="2219326"/>
            <a:ext cx="7113370" cy="806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Generación automática de informes estadísticos sobre ingresos y egresos de personas y vehículos.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Posibilidad de exportar reportes en formatos PDF o Excel.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Implementación de un sistema de acceso con autenticación de usuari</a:t>
            </a:r>
            <a:r>
              <a:rPr lang="en-US" b="true" sz="25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os mediante cuentas habilitadas.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Consulta eficiente de información dentro del sistema, con respuestas rápidas.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Provisión de ayudas y soporte interactivo dentro del sistema para guiar a los usuarios.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10186104" y="5598783"/>
            <a:ext cx="500647" cy="438066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0186104" y="4091017"/>
            <a:ext cx="500647" cy="438066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0186104" y="2259880"/>
            <a:ext cx="500647" cy="438066"/>
            <a:chOff x="0" y="0"/>
            <a:chExt cx="812800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0186104" y="7432930"/>
            <a:ext cx="500647" cy="438066"/>
            <a:chOff x="0" y="0"/>
            <a:chExt cx="812800" cy="711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168861" y="3590370"/>
            <a:ext cx="500647" cy="438066"/>
            <a:chOff x="0" y="0"/>
            <a:chExt cx="812800" cy="711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168861" y="2327723"/>
            <a:ext cx="500647" cy="438066"/>
            <a:chOff x="0" y="0"/>
            <a:chExt cx="812800" cy="7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5400000">
            <a:off x="10186104" y="8943227"/>
            <a:ext cx="500647" cy="438066"/>
            <a:chOff x="0" y="0"/>
            <a:chExt cx="812800" cy="7112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5400000">
            <a:off x="168861" y="5511650"/>
            <a:ext cx="500647" cy="438066"/>
            <a:chOff x="0" y="0"/>
            <a:chExt cx="812800" cy="711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168861" y="7345797"/>
            <a:ext cx="500647" cy="438066"/>
            <a:chOff x="0" y="0"/>
            <a:chExt cx="812800" cy="711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5400000">
            <a:off x="292686" y="8608444"/>
            <a:ext cx="500647" cy="438066"/>
            <a:chOff x="0" y="0"/>
            <a:chExt cx="812800" cy="711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-3573259" y="3748419"/>
            <a:ext cx="3475625" cy="7178572"/>
          </a:xfrm>
          <a:custGeom>
            <a:avLst/>
            <a:gdLst/>
            <a:ahLst/>
            <a:cxnLst/>
            <a:rect r="r" b="b" t="t" l="l"/>
            <a:pathLst>
              <a:path h="7178572" w="3475625">
                <a:moveTo>
                  <a:pt x="0" y="0"/>
                </a:moveTo>
                <a:lnTo>
                  <a:pt x="3475625" y="0"/>
                </a:lnTo>
                <a:lnTo>
                  <a:pt x="3475625" y="7178572"/>
                </a:lnTo>
                <a:lnTo>
                  <a:pt x="0" y="7178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460" y="0"/>
              <a:ext cx="906000" cy="355587"/>
            </a:xfrm>
            <a:custGeom>
              <a:avLst/>
              <a:gdLst/>
              <a:ahLst/>
              <a:cxnLst/>
              <a:rect r="r" b="b" t="t" l="l"/>
              <a:pathLst>
                <a:path h="355587" w="906000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822" y="0"/>
              <a:ext cx="1661771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77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66480"/>
            <a:ext cx="10388600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REQUISITOS NO FUNCIONALES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548" y="2298956"/>
            <a:ext cx="8080386" cy="616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Garantizar la confidencialidad de la inforamacion.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Diñar una interfaz intuitiva y facil de aprender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Optimizar el sistema para manejar multiples usuarios simulteaneamente 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Implementar altos estandares de seguridad en el almacenamiento y transmision de datos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Asegurar la compatibilidad con dispositivos mobiles y navegadores modernos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717052" y="2298956"/>
            <a:ext cx="9144000" cy="616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Mantener un tiempo de respuesta menor a 2 segundos 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Implementar un sistema de respaldo de datos para evitar perdida de informacion en caso de fallo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Cumplir con normativas internacionales de proteccion de datos y seguridad informatica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Diseñar la interfaz respetando la identidad visual de la institucion</a:t>
            </a:r>
          </a:p>
          <a:p>
            <a:pPr algn="l">
              <a:lnSpc>
                <a:spcPts val="3750"/>
              </a:lnSpc>
            </a:pP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Implementar actualizaciones periodicas sin interrumpir el servicio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139392" y="3377840"/>
            <a:ext cx="500647" cy="438066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9112710" y="7589962"/>
            <a:ext cx="500647" cy="438066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39392" y="2396921"/>
            <a:ext cx="500647" cy="438066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9112710" y="6146340"/>
            <a:ext cx="500647" cy="438066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9112710" y="4674144"/>
            <a:ext cx="500647" cy="438066"/>
            <a:chOff x="0" y="0"/>
            <a:chExt cx="812800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9112710" y="3377840"/>
            <a:ext cx="500647" cy="438066"/>
            <a:chOff x="0" y="0"/>
            <a:chExt cx="812800" cy="711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5400000">
            <a:off x="9112710" y="2396921"/>
            <a:ext cx="500647" cy="438066"/>
            <a:chOff x="0" y="0"/>
            <a:chExt cx="812800" cy="711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5400000">
            <a:off x="168861" y="5645694"/>
            <a:ext cx="500647" cy="438066"/>
            <a:chOff x="0" y="0"/>
            <a:chExt cx="812800" cy="7112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5400000">
            <a:off x="168861" y="7089315"/>
            <a:ext cx="500647" cy="438066"/>
            <a:chOff x="0" y="0"/>
            <a:chExt cx="812800" cy="7112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102228" y="4341340"/>
            <a:ext cx="500647" cy="438066"/>
            <a:chOff x="0" y="0"/>
            <a:chExt cx="812800" cy="7112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0851" y="89740"/>
              <a:ext cx="691098" cy="621460"/>
            </a:xfrm>
            <a:custGeom>
              <a:avLst/>
              <a:gdLst/>
              <a:ahLst/>
              <a:cxnLst/>
              <a:rect r="r" b="b" t="t" l="l"/>
              <a:pathLst>
                <a:path h="621460" w="691098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250" y="2544224"/>
            <a:ext cx="1358900" cy="13589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626" y="6483672"/>
            <a:ext cx="1358900" cy="13589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26" y="417602"/>
            <a:ext cx="7477821" cy="1543050"/>
            <a:chOff x="0" y="0"/>
            <a:chExt cx="19694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9467" cy="406400"/>
            </a:xfrm>
            <a:custGeom>
              <a:avLst/>
              <a:gdLst/>
              <a:ahLst/>
              <a:cxnLst/>
              <a:rect r="r" b="b" t="t" l="l"/>
              <a:pathLst>
                <a:path h="406400" w="1969467">
                  <a:moveTo>
                    <a:pt x="1766267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766267" y="406400"/>
                  </a:lnTo>
                  <a:lnTo>
                    <a:pt x="1969467" y="203200"/>
                  </a:lnTo>
                  <a:lnTo>
                    <a:pt x="1766267" y="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152400"/>
              <a:ext cx="1664667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49"/>
                </a:lnSpc>
              </a:pPr>
              <a:r>
                <a:rPr lang="en-US" b="true" sz="50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Fases aplicada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88697" y="2654864"/>
            <a:ext cx="5437893" cy="1248260"/>
            <a:chOff x="0" y="0"/>
            <a:chExt cx="1432202" cy="3287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2202" cy="328760"/>
            </a:xfrm>
            <a:custGeom>
              <a:avLst/>
              <a:gdLst/>
              <a:ahLst/>
              <a:cxnLst/>
              <a:rect r="r" b="b" t="t" l="l"/>
              <a:pathLst>
                <a:path h="328760" w="1432202">
                  <a:moveTo>
                    <a:pt x="0" y="0"/>
                  </a:moveTo>
                  <a:lnTo>
                    <a:pt x="1432202" y="0"/>
                  </a:lnTo>
                  <a:lnTo>
                    <a:pt x="1432202" y="328760"/>
                  </a:lnTo>
                  <a:lnTo>
                    <a:pt x="0" y="32876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32202" cy="39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Levantamiento de informacion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11743" y="6538991"/>
            <a:ext cx="5803704" cy="1248260"/>
            <a:chOff x="0" y="0"/>
            <a:chExt cx="1528548" cy="3287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8548" cy="328760"/>
            </a:xfrm>
            <a:custGeom>
              <a:avLst/>
              <a:gdLst/>
              <a:ahLst/>
              <a:cxnLst/>
              <a:rect r="r" b="b" t="t" l="l"/>
              <a:pathLst>
                <a:path h="328760" w="1528548">
                  <a:moveTo>
                    <a:pt x="0" y="0"/>
                  </a:moveTo>
                  <a:lnTo>
                    <a:pt x="1528548" y="0"/>
                  </a:lnTo>
                  <a:lnTo>
                    <a:pt x="1528548" y="328760"/>
                  </a:lnTo>
                  <a:lnTo>
                    <a:pt x="0" y="32876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528548" cy="39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ANALISIS DE REQUISITOS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36714" y="344003"/>
            <a:ext cx="8944158" cy="1616649"/>
            <a:chOff x="0" y="0"/>
            <a:chExt cx="2355663" cy="4257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5663" cy="425784"/>
            </a:xfrm>
            <a:custGeom>
              <a:avLst/>
              <a:gdLst/>
              <a:ahLst/>
              <a:cxnLst/>
              <a:rect r="r" b="b" t="t" l="l"/>
              <a:pathLst>
                <a:path h="425784" w="2355663">
                  <a:moveTo>
                    <a:pt x="0" y="0"/>
                  </a:moveTo>
                  <a:lnTo>
                    <a:pt x="2355663" y="0"/>
                  </a:lnTo>
                  <a:lnTo>
                    <a:pt x="2355663" y="425784"/>
                  </a:lnTo>
                  <a:lnTo>
                    <a:pt x="0" y="425784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2355663" cy="49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Se recopilaron antecedentes clave del caso, identificando problemas, actores involucrados y procesos críticos a mejorar.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7426590" y="1152327"/>
            <a:ext cx="1310124" cy="21266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8736714" y="5608958"/>
            <a:ext cx="8944158" cy="1554163"/>
            <a:chOff x="0" y="0"/>
            <a:chExt cx="2355663" cy="4093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5663" cy="409327"/>
            </a:xfrm>
            <a:custGeom>
              <a:avLst/>
              <a:gdLst/>
              <a:ahLst/>
              <a:cxnLst/>
              <a:rect r="r" b="b" t="t" l="l"/>
              <a:pathLst>
                <a:path h="409327" w="2355663">
                  <a:moveTo>
                    <a:pt x="0" y="0"/>
                  </a:moveTo>
                  <a:lnTo>
                    <a:pt x="2355663" y="0"/>
                  </a:lnTo>
                  <a:lnTo>
                    <a:pt x="2355663" y="409327"/>
                  </a:lnTo>
                  <a:lnTo>
                    <a:pt x="0" y="409327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55663" cy="476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Se establecieron los requisitos funcionales y no funcionales del sistema, en base a las necesidades detectadas durante el levantamiento.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7615448" y="6386040"/>
            <a:ext cx="1121267" cy="7770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9340632" y="2493604"/>
            <a:ext cx="2250693" cy="2250693"/>
          </a:xfrm>
          <a:custGeom>
            <a:avLst/>
            <a:gdLst/>
            <a:ahLst/>
            <a:cxnLst/>
            <a:rect r="r" b="b" t="t" l="l"/>
            <a:pathLst>
              <a:path h="2250693" w="2250693">
                <a:moveTo>
                  <a:pt x="0" y="0"/>
                </a:moveTo>
                <a:lnTo>
                  <a:pt x="2250692" y="0"/>
                </a:lnTo>
                <a:lnTo>
                  <a:pt x="2250692" y="2250693"/>
                </a:lnTo>
                <a:lnTo>
                  <a:pt x="0" y="225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099110" y="2320724"/>
            <a:ext cx="2423573" cy="2423573"/>
          </a:xfrm>
          <a:custGeom>
            <a:avLst/>
            <a:gdLst/>
            <a:ahLst/>
            <a:cxnLst/>
            <a:rect r="r" b="b" t="t" l="l"/>
            <a:pathLst>
              <a:path h="2423573" w="2423573">
                <a:moveTo>
                  <a:pt x="0" y="0"/>
                </a:moveTo>
                <a:lnTo>
                  <a:pt x="2423573" y="0"/>
                </a:lnTo>
                <a:lnTo>
                  <a:pt x="2423573" y="2423573"/>
                </a:lnTo>
                <a:lnTo>
                  <a:pt x="0" y="2423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79022" y="2464631"/>
            <a:ext cx="2135759" cy="2135759"/>
          </a:xfrm>
          <a:custGeom>
            <a:avLst/>
            <a:gdLst/>
            <a:ahLst/>
            <a:cxnLst/>
            <a:rect r="r" b="b" t="t" l="l"/>
            <a:pathLst>
              <a:path h="2135759" w="2135759">
                <a:moveTo>
                  <a:pt x="0" y="0"/>
                </a:moveTo>
                <a:lnTo>
                  <a:pt x="2135759" y="0"/>
                </a:lnTo>
                <a:lnTo>
                  <a:pt x="2135759" y="2135759"/>
                </a:lnTo>
                <a:lnTo>
                  <a:pt x="0" y="213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85221" y="7667946"/>
            <a:ext cx="2423573" cy="2423573"/>
          </a:xfrm>
          <a:custGeom>
            <a:avLst/>
            <a:gdLst/>
            <a:ahLst/>
            <a:cxnLst/>
            <a:rect r="r" b="b" t="t" l="l"/>
            <a:pathLst>
              <a:path h="2423573" w="2423573">
                <a:moveTo>
                  <a:pt x="0" y="0"/>
                </a:moveTo>
                <a:lnTo>
                  <a:pt x="2423572" y="0"/>
                </a:lnTo>
                <a:lnTo>
                  <a:pt x="2423572" y="2423573"/>
                </a:lnTo>
                <a:lnTo>
                  <a:pt x="0" y="242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473427" y="7842571"/>
            <a:ext cx="1837469" cy="2125470"/>
          </a:xfrm>
          <a:custGeom>
            <a:avLst/>
            <a:gdLst/>
            <a:ahLst/>
            <a:cxnLst/>
            <a:rect r="r" b="b" t="t" l="l"/>
            <a:pathLst>
              <a:path h="2125470" w="1837469">
                <a:moveTo>
                  <a:pt x="0" y="0"/>
                </a:moveTo>
                <a:lnTo>
                  <a:pt x="1837470" y="0"/>
                </a:lnTo>
                <a:lnTo>
                  <a:pt x="1837470" y="2125471"/>
                </a:lnTo>
                <a:lnTo>
                  <a:pt x="0" y="212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35" t="0" r="-6537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8534" y="80149"/>
            <a:ext cx="6816019" cy="1037848"/>
            <a:chOff x="0" y="0"/>
            <a:chExt cx="1969467" cy="299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9467" cy="299883"/>
            </a:xfrm>
            <a:custGeom>
              <a:avLst/>
              <a:gdLst/>
              <a:ahLst/>
              <a:cxnLst/>
              <a:rect r="r" b="b" t="t" l="l"/>
              <a:pathLst>
                <a:path h="299883" w="1969467">
                  <a:moveTo>
                    <a:pt x="1766267" y="0"/>
                  </a:moveTo>
                  <a:lnTo>
                    <a:pt x="203200" y="0"/>
                  </a:lnTo>
                  <a:lnTo>
                    <a:pt x="0" y="149941"/>
                  </a:lnTo>
                  <a:lnTo>
                    <a:pt x="203200" y="299883"/>
                  </a:lnTo>
                  <a:lnTo>
                    <a:pt x="1766267" y="299883"/>
                  </a:lnTo>
                  <a:lnTo>
                    <a:pt x="1969467" y="149941"/>
                  </a:lnTo>
                  <a:lnTo>
                    <a:pt x="1766267" y="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2400" y="-123825"/>
              <a:ext cx="1664667" cy="42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99"/>
                </a:lnSpc>
              </a:pPr>
              <a:r>
                <a:rPr lang="en-US" b="true" sz="45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Fases aplicada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53836" y="1117997"/>
            <a:ext cx="6117343" cy="1180306"/>
            <a:chOff x="0" y="0"/>
            <a:chExt cx="1611152" cy="310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1152" cy="310863"/>
            </a:xfrm>
            <a:custGeom>
              <a:avLst/>
              <a:gdLst/>
              <a:ahLst/>
              <a:cxnLst/>
              <a:rect r="r" b="b" t="t" l="l"/>
              <a:pathLst>
                <a:path h="310863" w="1611152">
                  <a:moveTo>
                    <a:pt x="0" y="0"/>
                  </a:moveTo>
                  <a:lnTo>
                    <a:pt x="1611152" y="0"/>
                  </a:lnTo>
                  <a:lnTo>
                    <a:pt x="1611152" y="310863"/>
                  </a:lnTo>
                  <a:lnTo>
                    <a:pt x="0" y="310863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11152" cy="3775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Requerimientos Definidos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3512" y="3052807"/>
            <a:ext cx="11106595" cy="6843211"/>
          </a:xfrm>
          <a:custGeom>
            <a:avLst/>
            <a:gdLst/>
            <a:ahLst/>
            <a:cxnLst/>
            <a:rect r="r" b="b" t="t" l="l"/>
            <a:pathLst>
              <a:path h="6843211" w="11106595">
                <a:moveTo>
                  <a:pt x="0" y="0"/>
                </a:moveTo>
                <a:lnTo>
                  <a:pt x="11106596" y="0"/>
                </a:lnTo>
                <a:lnTo>
                  <a:pt x="11106596" y="6843211"/>
                </a:lnTo>
                <a:lnTo>
                  <a:pt x="0" y="684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" r="0" b="-92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1358900" cy="13589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818681" y="3253884"/>
            <a:ext cx="4879343" cy="158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4"/>
              </a:lnSpc>
            </a:pPr>
            <a:r>
              <a:rPr lang="en-US" sz="4269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Planilla </a:t>
            </a:r>
          </a:p>
          <a:p>
            <a:pPr algn="ctr">
              <a:lnSpc>
                <a:spcPts val="6404"/>
              </a:lnSpc>
              <a:spcBef>
                <a:spcPct val="0"/>
              </a:spcBef>
            </a:pPr>
            <a:r>
              <a:rPr lang="en-US" b="true" sz="426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De Requerimientos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2350108" y="486074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350108" y="409065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2350108" y="339675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252817" y="5143500"/>
            <a:ext cx="4608528" cy="4608528"/>
          </a:xfrm>
          <a:custGeom>
            <a:avLst/>
            <a:gdLst/>
            <a:ahLst/>
            <a:cxnLst/>
            <a:rect r="r" b="b" t="t" l="l"/>
            <a:pathLst>
              <a:path h="4608528" w="4608528">
                <a:moveTo>
                  <a:pt x="0" y="0"/>
                </a:moveTo>
                <a:lnTo>
                  <a:pt x="4608528" y="0"/>
                </a:lnTo>
                <a:lnTo>
                  <a:pt x="4608528" y="4608528"/>
                </a:lnTo>
                <a:lnTo>
                  <a:pt x="0" y="4608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2402" y="1117997"/>
            <a:ext cx="6813537" cy="1272128"/>
            <a:chOff x="0" y="0"/>
            <a:chExt cx="1794512" cy="335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512" cy="335046"/>
            </a:xfrm>
            <a:custGeom>
              <a:avLst/>
              <a:gdLst/>
              <a:ahLst/>
              <a:cxnLst/>
              <a:rect r="r" b="b" t="t" l="l"/>
              <a:pathLst>
                <a:path h="335046" w="1794512">
                  <a:moveTo>
                    <a:pt x="0" y="0"/>
                  </a:moveTo>
                  <a:lnTo>
                    <a:pt x="1794512" y="0"/>
                  </a:lnTo>
                  <a:lnTo>
                    <a:pt x="1794512" y="335046"/>
                  </a:lnTo>
                  <a:lnTo>
                    <a:pt x="0" y="335046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794512" cy="401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b="true" sz="250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Creación de Carta Gantt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6327" y="1117997"/>
            <a:ext cx="1358900" cy="13589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71981" y="80149"/>
            <a:ext cx="6816019" cy="1037848"/>
            <a:chOff x="0" y="0"/>
            <a:chExt cx="1969467" cy="299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9467" cy="299883"/>
            </a:xfrm>
            <a:custGeom>
              <a:avLst/>
              <a:gdLst/>
              <a:ahLst/>
              <a:cxnLst/>
              <a:rect r="r" b="b" t="t" l="l"/>
              <a:pathLst>
                <a:path h="299883" w="1969467">
                  <a:moveTo>
                    <a:pt x="1766267" y="0"/>
                  </a:moveTo>
                  <a:lnTo>
                    <a:pt x="203200" y="0"/>
                  </a:lnTo>
                  <a:lnTo>
                    <a:pt x="0" y="149941"/>
                  </a:lnTo>
                  <a:lnTo>
                    <a:pt x="203200" y="299883"/>
                  </a:lnTo>
                  <a:lnTo>
                    <a:pt x="1766267" y="299883"/>
                  </a:lnTo>
                  <a:lnTo>
                    <a:pt x="1969467" y="149941"/>
                  </a:lnTo>
                  <a:lnTo>
                    <a:pt x="1766267" y="0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123825"/>
              <a:ext cx="1664667" cy="42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99"/>
                </a:lnSpc>
              </a:pPr>
              <a:r>
                <a:rPr lang="en-US" b="true" sz="45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Fases aplicada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0017" y="3180232"/>
            <a:ext cx="16371845" cy="6943350"/>
          </a:xfrm>
          <a:custGeom>
            <a:avLst/>
            <a:gdLst/>
            <a:ahLst/>
            <a:cxnLst/>
            <a:rect r="r" b="b" t="t" l="l"/>
            <a:pathLst>
              <a:path h="6943350" w="16371845">
                <a:moveTo>
                  <a:pt x="0" y="0"/>
                </a:moveTo>
                <a:lnTo>
                  <a:pt x="16371845" y="0"/>
                </a:lnTo>
                <a:lnTo>
                  <a:pt x="16371845" y="6943349"/>
                </a:lnTo>
                <a:lnTo>
                  <a:pt x="0" y="6943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9" r="0" b="-378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DAGjzwPXRNg</dc:identifier>
  <dcterms:modified xsi:type="dcterms:W3CDTF">2011-08-01T06:04:30Z</dcterms:modified>
  <cp:revision>1</cp:revision>
  <dc:title>Business PROPOSAL</dc:title>
</cp:coreProperties>
</file>